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  <p:sldMasterId id="2147483736" r:id="rId2"/>
  </p:sldMasterIdLst>
  <p:notesMasterIdLst>
    <p:notesMasterId r:id="rId28"/>
  </p:notesMasterIdLst>
  <p:sldIdLst>
    <p:sldId id="256" r:id="rId3"/>
    <p:sldId id="2186" r:id="rId4"/>
    <p:sldId id="2233" r:id="rId5"/>
    <p:sldId id="2215" r:id="rId6"/>
    <p:sldId id="2219" r:id="rId7"/>
    <p:sldId id="2220" r:id="rId8"/>
    <p:sldId id="2208" r:id="rId9"/>
    <p:sldId id="2221" r:id="rId10"/>
    <p:sldId id="2218" r:id="rId11"/>
    <p:sldId id="2198" r:id="rId12"/>
    <p:sldId id="2223" r:id="rId13"/>
    <p:sldId id="2224" r:id="rId14"/>
    <p:sldId id="2197" r:id="rId15"/>
    <p:sldId id="2229" r:id="rId16"/>
    <p:sldId id="2235" r:id="rId17"/>
    <p:sldId id="2184" r:id="rId18"/>
    <p:sldId id="2226" r:id="rId19"/>
    <p:sldId id="2227" r:id="rId20"/>
    <p:sldId id="2182" r:id="rId21"/>
    <p:sldId id="2225" r:id="rId22"/>
    <p:sldId id="2234" r:id="rId23"/>
    <p:sldId id="2228" r:id="rId24"/>
    <p:sldId id="2236" r:id="rId25"/>
    <p:sldId id="2210" r:id="rId26"/>
    <p:sldId id="223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79C75-774D-4B23-A3B5-D301626D46AA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EB085-BA2C-46D5-A196-0F576B393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54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491976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2478681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35542260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26629781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37196642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27028266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27445699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17396318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4103945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2431271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3417549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14666928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913975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64587332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20924622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3592928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47304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3060615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235185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3838949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1517927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115228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Google Shape;542;p80:notes"/>
          <p:cNvSpPr txBox="1">
            <a:spLocks noGrp="1"/>
          </p:cNvSpPr>
          <p:nvPr>
            <p:ph type="body"/>
          </p:nvPr>
        </p:nvSpPr>
        <p:spPr/>
        <p:txBody>
          <a:bodyPr wrap="square" lIns="91425" tIns="91425" rIns="91425" bIns="91425" anchor="t"/>
          <a:lstStyle/>
          <a:p>
            <a:pPr marL="0" lvl="0" indent="0">
              <a:buNone/>
            </a:pPr>
            <a:endParaRPr lang="zh-CN" sz="1100">
              <a:solidFill>
                <a:srgbClr val="000000"/>
              </a:solidFill>
            </a:endParaRPr>
          </a:p>
        </p:txBody>
      </p:sp>
      <p:sp>
        <p:nvSpPr>
          <p:cNvPr id="543" name="Google Shape;543;p80:notes"/>
          <p:cNvSpPr>
            <a:spLocks noGrp="1" noRot="1" noChangeAspect="1"/>
          </p:cNvSpPr>
          <p:nvPr>
            <p:ph type="sldImg" idx="2"/>
          </p:nvPr>
        </p:nvSpPr>
        <p:spPr/>
      </p:sp>
    </p:spTree>
    <p:extLst>
      <p:ext uri="{BB962C8B-B14F-4D97-AF65-F5344CB8AC3E}">
        <p14:creationId xmlns:p14="http://schemas.microsoft.com/office/powerpoint/2010/main" val="35445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649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80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55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51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95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60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09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9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Hiragino Sans GB W3"/>
                <a:ea typeface="Hiragino Sans GB W3"/>
                <a:cs typeface="Hiragino Sans GB W3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200"/>
          </a:xfrm>
          <a:prstGeom prst="rect">
            <a:avLst/>
          </a:prstGeom>
        </p:spPr>
        <p:txBody>
          <a:bodyPr/>
          <a:lstStyle>
            <a:lvl1pPr>
              <a:defRPr>
                <a:latin typeface="华文楷体"/>
                <a:ea typeface="华文楷体"/>
                <a:cs typeface="华文楷体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226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88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C2ABC-40D6-4475-93E7-E3F473F109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641490"/>
          </a:xfrm>
          <a:prstGeom prst="rect">
            <a:avLst/>
          </a:prstGeo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694376"/>
            <a:ext cx="6858000" cy="754025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C5EA-77D7-40C4-9E8E-EEE41E30368D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6717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Richzc@gmail.com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/>
              <a:t>Richard Z. Cheng, M.D., Ph.D.</a:t>
            </a:r>
            <a:endParaRPr lang="en-US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EB390-D6CA-47F8-B8EC-AD57A9FD3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08888" y="6372036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algn="l" defTabSz="914400" rtl="0" eaLnBrk="1" latinLnBrk="0" hangingPunct="1"/>
            <a:r>
              <a:rPr lang="en-US" sz="1800" b="0" i="1" u="none" strike="noStrike" kern="1200" cap="none" baseline="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>
                    <a:schemeClr val="bg1">
                      <a:alpha val="0"/>
                    </a:schemeClr>
                  </a:glow>
                </a:effectLst>
                <a:latin typeface="Arial" pitchFamily="34" charset="0"/>
                <a:ea typeface="+mj-ea"/>
                <a:cs typeface="Arial" pitchFamily="34" charset="0"/>
                <a:sym typeface="Arial"/>
              </a:rPr>
              <a:t>Richard Z. Cheng, M.D., </a:t>
            </a:r>
            <a:r>
              <a:rPr lang="en-US" sz="1800" b="0" i="1" u="none" strike="noStrike" kern="1200" cap="none" baseline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>
                    <a:schemeClr val="bg1">
                      <a:alpha val="0"/>
                    </a:schemeClr>
                  </a:glow>
                </a:effectLst>
                <a:latin typeface="Arial" pitchFamily="34" charset="0"/>
                <a:ea typeface="+mj-ea"/>
                <a:cs typeface="Arial" pitchFamily="34" charset="0"/>
                <a:sym typeface="Arial"/>
              </a:rPr>
              <a:t>Ph.</a:t>
            </a:r>
            <a:r>
              <a:rPr lang="en-US" altLang="zh-CN" sz="1800" b="0" i="1" u="none" strike="noStrike" kern="1200" cap="none" baseline="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>
                    <a:schemeClr val="bg1">
                      <a:alpha val="0"/>
                    </a:schemeClr>
                  </a:glow>
                </a:effectLst>
                <a:latin typeface="Arial" pitchFamily="34" charset="0"/>
                <a:ea typeface="+mj-ea"/>
                <a:cs typeface="Arial" pitchFamily="34" charset="0"/>
                <a:sym typeface="Arial"/>
              </a:rPr>
              <a:t>D</a:t>
            </a:r>
            <a:endParaRPr lang="en-US" sz="1800" b="0" i="1" u="none" strike="noStrike" kern="1200" cap="none" baseline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>
                  <a:schemeClr val="bg1">
                    <a:alpha val="0"/>
                  </a:schemeClr>
                </a:glow>
              </a:effectLst>
              <a:latin typeface="Arial" pitchFamily="34" charset="0"/>
              <a:ea typeface="+mj-ea"/>
              <a:cs typeface="Arial" pitchFamily="34" charset="0"/>
              <a:sym typeface="Arial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948264" y="6372036"/>
            <a:ext cx="2162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0" i="1" u="none" strike="noStrike" cap="none" baseline="0" dirty="0">
                <a:ln w="0">
                  <a:solidFill>
                    <a:schemeClr val="bg1"/>
                  </a:solidFill>
                </a:ln>
                <a:solidFill>
                  <a:schemeClr val="bg1">
                    <a:lumMod val="85000"/>
                  </a:schemeClr>
                </a:solidFill>
                <a:effectLst>
                  <a:glow>
                    <a:schemeClr val="bg1">
                      <a:alpha val="0"/>
                    </a:schemeClr>
                  </a:glow>
                </a:effectLst>
                <a:latin typeface="Arial" pitchFamily="34" charset="0"/>
                <a:ea typeface="+mj-ea"/>
                <a:cs typeface="Arial" pitchFamily="34" charset="0"/>
                <a:sym typeface="Arial"/>
              </a:rPr>
              <a:t>Rich</a:t>
            </a:r>
            <a:r>
              <a:rPr lang="en-US" altLang="zh-CN" b="0" i="1" u="none" strike="noStrike" cap="none" baseline="0" dirty="0">
                <a:ln w="0">
                  <a:solidFill>
                    <a:schemeClr val="bg1"/>
                  </a:solidFill>
                </a:ln>
                <a:solidFill>
                  <a:schemeClr val="bg1">
                    <a:lumMod val="85000"/>
                  </a:schemeClr>
                </a:solidFill>
                <a:effectLst>
                  <a:glow>
                    <a:schemeClr val="bg1">
                      <a:alpha val="0"/>
                    </a:schemeClr>
                  </a:glow>
                </a:effectLst>
                <a:latin typeface="Arial" pitchFamily="34" charset="0"/>
                <a:ea typeface="+mj-ea"/>
                <a:cs typeface="Arial" pitchFamily="34" charset="0"/>
                <a:sym typeface="Arial"/>
              </a:rPr>
              <a:t>zc@gmail.com</a:t>
            </a:r>
            <a:endParaRPr lang="en-US" b="0" i="1" u="none" strike="noStrike" cap="none" baseline="0" dirty="0">
              <a:ln w="0">
                <a:solidFill>
                  <a:schemeClr val="bg1"/>
                </a:solidFill>
              </a:ln>
              <a:solidFill>
                <a:schemeClr val="bg1">
                  <a:lumMod val="85000"/>
                </a:schemeClr>
              </a:solidFill>
              <a:effectLst>
                <a:glow>
                  <a:schemeClr val="bg1">
                    <a:alpha val="0"/>
                  </a:schemeClr>
                </a:glow>
              </a:effectLst>
              <a:latin typeface="Arial" pitchFamily="34" charset="0"/>
              <a:ea typeface="+mj-ea"/>
              <a:cs typeface="Arial" pitchFamily="34" charset="0"/>
              <a:sym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ADD5F-6DC5-42CA-8679-79BF45228388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>
                    <a:tint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成长医学博士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5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Fowler%20AA%5bAuthor%5d&amp;cauthor=true&amp;cauthor_uid=31978969" TargetMode="External"/><Relationship Id="rId3" Type="http://schemas.openxmlformats.org/officeDocument/2006/relationships/hyperlink" Target="https://www.ncbi.nlm.nih.gov/pubmed/?term=Kashiouris%20MG%5bAuthor%5d&amp;cauthor=true&amp;cauthor_uid=31978969" TargetMode="External"/><Relationship Id="rId7" Type="http://schemas.openxmlformats.org/officeDocument/2006/relationships/hyperlink" Target="https://www.ncbi.nlm.nih.gov/pubmed/?term=Leichtle%20SW%5bAuthor%5d&amp;cauthor=true&amp;cauthor_uid=3197896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Fisher%20BJ%5bAuthor%5d&amp;cauthor=true&amp;cauthor_uid=31978969" TargetMode="External"/><Relationship Id="rId5" Type="http://schemas.openxmlformats.org/officeDocument/2006/relationships/hyperlink" Target="https://www.ncbi.nlm.nih.gov/pubmed/?term=Cable%20CA%5bAuthor%5d&amp;cauthor=true&amp;cauthor_uid=31978969" TargetMode="External"/><Relationship Id="rId4" Type="http://schemas.openxmlformats.org/officeDocument/2006/relationships/hyperlink" Target="https://www.ncbi.nlm.nih.gov/pubmed/?term=L'Heureux%20M%5bAuthor%5d&amp;cauthor=true&amp;cauthor_uid=31978969" TargetMode="External"/><Relationship Id="rId9" Type="http://schemas.openxmlformats.org/officeDocument/2006/relationships/hyperlink" Target="https://www.ncbi.nlm.nih.gov/pubmed/31978969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p.weixin.qq.com/s/bF2YhJKiOfe1yimBc4XwOA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3440782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?term=Gorton%20HC%5bAuthor%5d&amp;cauthor=true&amp;cauthor_uid=10543583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cbi.nlm.nih.gov/pubmed/?term=the+effectiveness+of+vitamin+c+in+preventing+and+relieving+the+symptoms+of+1999+gorton" TargetMode="External"/><Relationship Id="rId4" Type="http://schemas.openxmlformats.org/officeDocument/2006/relationships/hyperlink" Target="https://www.ncbi.nlm.nih.gov/pubmed/?term=Jarvis%20K%5bAuthor%5d&amp;cauthor=true&amp;cauthor_uid=1054358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cer.gov/about-cancer/treatment/cam/hp/vitamin-c-pdq#cit/section_6.1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m.ca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wlc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.png"/><Relationship Id="rId4" Type="http://schemas.openxmlformats.org/officeDocument/2006/relationships/hyperlink" Target="mailto:richzc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inicaltrials.gov/ct2/show/NCT0426453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Kashiouris%20MG%5bAuthor%5d&amp;cauthor=true&amp;cauthor_uid=31978969" TargetMode="External"/><Relationship Id="rId13" Type="http://schemas.openxmlformats.org/officeDocument/2006/relationships/hyperlink" Target="https://www.ncbi.nlm.nih.gov/pubmed/?term=Fowler%20AA%5bAuthor%5d&amp;cauthor=true&amp;cauthor_uid=31978969" TargetMode="External"/><Relationship Id="rId3" Type="http://schemas.openxmlformats.org/officeDocument/2006/relationships/hyperlink" Target="https://www.ncbi.nlm.nih.gov/pubmed/?term=Nabzdyk%20CS%5bAuthor%5d&amp;cauthor=true&amp;cauthor_uid=30370227" TargetMode="External"/><Relationship Id="rId7" Type="http://schemas.openxmlformats.org/officeDocument/2006/relationships/hyperlink" Target="https://www.clinicaltrials.gov/ct2/show/NCT04264533" TargetMode="External"/><Relationship Id="rId12" Type="http://schemas.openxmlformats.org/officeDocument/2006/relationships/hyperlink" Target="https://www.ncbi.nlm.nih.gov/pubmed/?term=Leichtle%20SW%5bAuthor%5d&amp;cauthor=true&amp;cauthor_uid=31978969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s://doi.org/10.1016/j.medidd.2020.10002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30370227" TargetMode="External"/><Relationship Id="rId11" Type="http://schemas.openxmlformats.org/officeDocument/2006/relationships/hyperlink" Target="https://www.ncbi.nlm.nih.gov/pubmed/?term=Fisher%20BJ%5bAuthor%5d&amp;cauthor=true&amp;cauthor_uid=31978969" TargetMode="External"/><Relationship Id="rId5" Type="http://schemas.openxmlformats.org/officeDocument/2006/relationships/hyperlink" Target="https://www.ncbi.nlm.nih.gov/pmc/articles/PMC6201324/" TargetMode="External"/><Relationship Id="rId15" Type="http://schemas.openxmlformats.org/officeDocument/2006/relationships/hyperlink" Target="https://www.ncbi.nlm.nih.gov/pubmed/31978969" TargetMode="External"/><Relationship Id="rId10" Type="http://schemas.openxmlformats.org/officeDocument/2006/relationships/hyperlink" Target="https://www.ncbi.nlm.nih.gov/pubmed/?term=Cable%20CA%5bAuthor%5d&amp;cauthor=true&amp;cauthor_uid=31978969" TargetMode="External"/><Relationship Id="rId4" Type="http://schemas.openxmlformats.org/officeDocument/2006/relationships/hyperlink" Target="https://www.ncbi.nlm.nih.gov/pubmed/?term=Bittner%20EA%5bAuthor%5d&amp;cauthor=true&amp;cauthor_uid=30370227" TargetMode="External"/><Relationship Id="rId9" Type="http://schemas.openxmlformats.org/officeDocument/2006/relationships/hyperlink" Target="https://www.ncbi.nlm.nih.gov/pubmed/?term=L&amp;#x02019;Heureux M[Author]&amp;cauthor=true&amp;cauthor_uid=31978969" TargetMode="External"/><Relationship Id="rId14" Type="http://schemas.openxmlformats.org/officeDocument/2006/relationships/hyperlink" Target="https://www.ncbi.nlm.nih.gov/pmc/articles/PMC7070236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Hooper%20MH%5bAuthor%5d&amp;cauthor=true&amp;cauthor_uid=29378661" TargetMode="External"/><Relationship Id="rId3" Type="http://schemas.openxmlformats.org/officeDocument/2006/relationships/hyperlink" Target="https://www.ncbi.nlm.nih.gov/pubmed/?term=hypovitaminosis+C+and+vitamin+C+deficiency+crit+care+carr+2017" TargetMode="External"/><Relationship Id="rId7" Type="http://schemas.openxmlformats.org/officeDocument/2006/relationships/hyperlink" Target="https://www.ncbi.nlm.nih.gov/pubmed/?term=Marik%20PE%5bAuthor%5d&amp;cauthor=true&amp;cauthor_uid=2937866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20018480" TargetMode="External"/><Relationship Id="rId11" Type="http://schemas.openxmlformats.org/officeDocument/2006/relationships/image" Target="../media/image3.gif"/><Relationship Id="rId5" Type="http://schemas.openxmlformats.org/officeDocument/2006/relationships/hyperlink" Target="https://www.ncbi.nlm.nih.gov/pubmed/11811541" TargetMode="External"/><Relationship Id="rId10" Type="http://schemas.openxmlformats.org/officeDocument/2006/relationships/hyperlink" Target="https://www.ncbi.nlm.nih.gov/pubmed/29378661" TargetMode="External"/><Relationship Id="rId4" Type="http://schemas.openxmlformats.org/officeDocument/2006/relationships/hyperlink" Target="https://www.ncbi.nlm.nih.gov/pubmed/?term=8625625%5buid%5d" TargetMode="External"/><Relationship Id="rId9" Type="http://schemas.openxmlformats.org/officeDocument/2006/relationships/hyperlink" Target="https://www.ncbi.nlm.nih.gov/pmc/articles/PMC578973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?term=Hemil%C3%A4%20H%5bAuthor%5d&amp;cauthor=true&amp;cauthor_uid=882698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s://www.ncbi.nlm.nih.gov/pubmed/2835364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?term=Hemil%C3%A4%20H%5bAuthor%5d&amp;cauthor=true&amp;cauthor_uid=882698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s://www.ncbi.nlm.nih.gov/pubmed/?term=32047636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Bruining%20H%5bAuthor%5d&amp;cauthor=true&amp;cauthor_uid=8844239" TargetMode="External"/><Relationship Id="rId13" Type="http://schemas.openxmlformats.org/officeDocument/2006/relationships/image" Target="../media/image3.gif"/><Relationship Id="rId3" Type="http://schemas.openxmlformats.org/officeDocument/2006/relationships/hyperlink" Target="https://www.ncbi.nlm.nih.gov/pubmed/?term=Vincent%20JL%5bAuthor%5d&amp;cauthor=true&amp;cauthor_uid=8844239" TargetMode="External"/><Relationship Id="rId7" Type="http://schemas.openxmlformats.org/officeDocument/2006/relationships/hyperlink" Target="https://www.ncbi.nlm.nih.gov/pubmed/?term=De%20Mendon%C3%A7a%20A%5bAuthor%5d&amp;cauthor=true&amp;cauthor_uid=8844239" TargetMode="External"/><Relationship Id="rId12" Type="http://schemas.openxmlformats.org/officeDocument/2006/relationships/hyperlink" Target="https://www.ncbi.nlm.nih.gov/pubmed/884423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Willatts%20S%5bAuthor%5d&amp;cauthor=true&amp;cauthor_uid=8844239" TargetMode="External"/><Relationship Id="rId11" Type="http://schemas.openxmlformats.org/officeDocument/2006/relationships/hyperlink" Target="https://www.ncbi.nlm.nih.gov/pubmed/?term=Thijs%20LG%5bAuthor%5d&amp;cauthor=true&amp;cauthor_uid=8844239" TargetMode="External"/><Relationship Id="rId5" Type="http://schemas.openxmlformats.org/officeDocument/2006/relationships/hyperlink" Target="https://www.ncbi.nlm.nih.gov/pubmed/?term=Takala%20J%5bAuthor%5d&amp;cauthor=true&amp;cauthor_uid=8844239" TargetMode="External"/><Relationship Id="rId10" Type="http://schemas.openxmlformats.org/officeDocument/2006/relationships/hyperlink" Target="https://www.ncbi.nlm.nih.gov/pubmed/?term=Suter%20PM%5bAuthor%5d&amp;cauthor=true&amp;cauthor_uid=8844239" TargetMode="External"/><Relationship Id="rId4" Type="http://schemas.openxmlformats.org/officeDocument/2006/relationships/hyperlink" Target="https://www.ncbi.nlm.nih.gov/pubmed/?term=Moreno%20R%5bAuthor%5d&amp;cauthor=true&amp;cauthor_uid=8844239" TargetMode="External"/><Relationship Id="rId9" Type="http://schemas.openxmlformats.org/officeDocument/2006/relationships/hyperlink" Target="https://www.ncbi.nlm.nih.gov/pubmed/?term=Reinhart%20CK%5bAuthor%5d&amp;cauthor=true&amp;cauthor_uid=884423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?term=Kashiouris%20MG%5bAuthor%5d&amp;cauthor=true&amp;cauthor_uid=3197896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60648"/>
            <a:ext cx="8208912" cy="1440160"/>
          </a:xfrm>
        </p:spPr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C  in the Prevention &amp; Treatment of Covid-19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EA6A423-B86C-4884-BC10-085450F244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72" y="1811099"/>
            <a:ext cx="2641414" cy="4077072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C0713B0D-66EC-43E2-97E0-202261A7B0AF}"/>
              </a:ext>
            </a:extLst>
          </p:cNvPr>
          <p:cNvSpPr txBox="1">
            <a:spLocks/>
          </p:cNvSpPr>
          <p:nvPr/>
        </p:nvSpPr>
        <p:spPr>
          <a:xfrm>
            <a:off x="3131840" y="1869415"/>
            <a:ext cx="5544616" cy="396044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Richard Z. Cheng, 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M.D., Ph.D.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Cheng Integrative Health Center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Columbia, SC, USA</a:t>
            </a:r>
          </a:p>
          <a:p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Central Hospital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Shenzhen, Guangdong, China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Society for Orthomolecular Medicine (ISOM)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EE07EF5-0328-4215-A348-DF997D6EA7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269" y="5157192"/>
            <a:ext cx="2926086" cy="8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656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2">
            <a:extLst>
              <a:ext uri="{FF2B5EF4-FFF2-40B4-BE49-F238E27FC236}">
                <a16:creationId xmlns:a16="http://schemas.microsoft.com/office/drawing/2014/main" xmlns="" id="{7696044C-7591-4521-9D8D-215E163BD414}"/>
              </a:ext>
            </a:extLst>
          </p:cNvPr>
          <p:cNvSpPr txBox="1">
            <a:spLocks/>
          </p:cNvSpPr>
          <p:nvPr/>
        </p:nvSpPr>
        <p:spPr>
          <a:xfrm>
            <a:off x="395536" y="332656"/>
            <a:ext cx="8190227" cy="857250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Hiragino Sans GB W3"/>
                <a:ea typeface="Hiragino Sans GB W3"/>
                <a:cs typeface="Hiragino Sans GB W3"/>
              </a:defRPr>
            </a:lvl1pPr>
          </a:lstStyle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CITRIS-ALI, the Largest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Trial on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Sepsis and</a:t>
            </a:r>
            <a:r>
              <a:rPr lang="zh-CN" alt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ARDS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Google Shape;545;p86">
            <a:extLst>
              <a:ext uri="{FF2B5EF4-FFF2-40B4-BE49-F238E27FC236}">
                <a16:creationId xmlns:a16="http://schemas.microsoft.com/office/drawing/2014/main" xmlns="" id="{59524AC2-E88F-4F3C-9EE4-A1FC070EEA8F}"/>
              </a:ext>
            </a:extLst>
          </p:cNvPr>
          <p:cNvSpPr txBox="1">
            <a:spLocks/>
          </p:cNvSpPr>
          <p:nvPr/>
        </p:nvSpPr>
        <p:spPr>
          <a:xfrm>
            <a:off x="971600" y="1268760"/>
            <a:ext cx="7200800" cy="4392488"/>
          </a:xfrm>
          <a:prstGeom prst="rect">
            <a:avLst/>
          </a:prstGeom>
          <a:noFill/>
          <a:ln>
            <a:noFill/>
          </a:ln>
        </p:spPr>
        <p:txBody>
          <a:bodyPr wrap="square" lIns="68575" tIns="34275" rIns="68575" bIns="34275"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/>
                </a:solidFill>
                <a:latin typeface="华文楷体"/>
                <a:ea typeface="华文楷体"/>
                <a:cs typeface="华文楷体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CITRIS-ALI trial is a multi-center RCT, enrolled a total of 167 patients of sepsis and ARDS. HDIVC group was receiving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VC 50 mg/kg body weight, every 6 hours for 4 days (3,500 mg IVC for a 70 kg person over 6 hours for 4 days).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day 28, HDIVC group showed a reduction of mortality by 35% (HDIVC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29.8% vs. control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46.3%).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HDIVC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 a shortened duration on mechanical ventilation, as well as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of 3-day reduction in ICU stay.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b="1" u="sng" dirty="0">
              <a:latin typeface="STKaiti" panose="02010600040101010101" pitchFamily="2" charset="-122"/>
              <a:ea typeface="STKaiti" panose="02010600040101010101" pitchFamily="2" charset="-122"/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r>
              <a:rPr lang="en-US" sz="1400" u="sng" dirty="0" err="1">
                <a:latin typeface="STKaiti" panose="02010600040101010101" pitchFamily="2" charset="-122"/>
                <a:ea typeface="STKaiti" panose="0201060004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Kashiouris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MG</a:t>
            </a:r>
            <a:r>
              <a:rPr lang="en-US" sz="1400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, </a:t>
            </a:r>
            <a:r>
              <a:rPr lang="en-US" sz="1400" u="sng" dirty="0" err="1">
                <a:latin typeface="STKaiti" panose="02010600040101010101" pitchFamily="2" charset="-122"/>
                <a:ea typeface="STKaiti" panose="0201060004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L'Heureux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M</a:t>
            </a:r>
            <a:r>
              <a:rPr lang="en-US" sz="1400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, 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Cable CA</a:t>
            </a:r>
            <a:r>
              <a:rPr lang="en-US" sz="1400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, 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Fisher BJ</a:t>
            </a:r>
            <a:r>
              <a:rPr lang="en-US" sz="1400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, </a:t>
            </a:r>
            <a:r>
              <a:rPr lang="en-US" sz="1400" u="sng" dirty="0" err="1">
                <a:latin typeface="STKaiti" panose="02010600040101010101" pitchFamily="2" charset="-122"/>
                <a:ea typeface="STKaiti" panose="02010600040101010101" pitchFamily="2" charset="-12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Leichtle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SW</a:t>
            </a:r>
            <a:r>
              <a:rPr lang="en-US" sz="1400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2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, 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Fowler AA</a:t>
            </a:r>
            <a:r>
              <a:rPr lang="en-US" sz="1400" baseline="30000" dirty="0">
                <a:latin typeface="STKaiti" panose="02010600040101010101" pitchFamily="2" charset="-122"/>
                <a:ea typeface="STKaiti" panose="02010600040101010101" pitchFamily="2" charset="-122"/>
              </a:rPr>
              <a:t>1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.</a:t>
            </a:r>
          </a:p>
          <a:p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9" tooltip="Nutrient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Nutrients.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 2020 Jan 22;12(2). The Emerging Role of Vitamin C as a Treatment for Sepsis. PMID 31978696</a:t>
            </a:r>
          </a:p>
        </p:txBody>
      </p:sp>
    </p:spTree>
    <p:extLst>
      <p:ext uri="{BB962C8B-B14F-4D97-AF65-F5344CB8AC3E}">
        <p14:creationId xmlns:p14="http://schemas.microsoft.com/office/powerpoint/2010/main" val="116419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179512" y="433388"/>
            <a:ext cx="8496944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HDIVC on Covid-19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B6767-56A4-41FF-9BA3-8F907857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293096"/>
            <a:ext cx="65" cy="5173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7935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 descr="corresponding author">
            <a:extLst>
              <a:ext uri="{FF2B5EF4-FFF2-40B4-BE49-F238E27FC236}">
                <a16:creationId xmlns:a16="http://schemas.microsoft.com/office/drawing/2014/main" xmlns="" id="{B2B782E0-71C1-4CB7-A56B-40345BC50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862013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545;p86">
            <a:extLst>
              <a:ext uri="{FF2B5EF4-FFF2-40B4-BE49-F238E27FC236}">
                <a16:creationId xmlns:a16="http://schemas.microsoft.com/office/drawing/2014/main" xmlns="" id="{00564B0B-AB78-4BFD-AC2E-B50CCBE4F5F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28800"/>
            <a:ext cx="8229600" cy="3124200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kern="12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has been used in different settings in China during this pandemic.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~50 cases of moderate to severe Covid-19 pneumonia were treated with HDIVC (10,000 mg - 20,000mg/day)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out of a total of 358 confirmed cases at the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Shanghai Public Health Center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. 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group had a shorter hospital stay of ~5 days,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compared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to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the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30-day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average hospital stay.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patients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also improved faster with no fatality. There were 3 fatalities of 358.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One of the patient had rapidly deteriorating oxygenation index. This patient received an additional bolus of 50,000 mg VC over 4 hours. Real time improvement of the oxygenation index was observed.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Personal communication on Mar. 17</a:t>
            </a:r>
            <a:r>
              <a:rPr lang="en-US" altLang="zh-CN" sz="14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, 2020 with Dr. EQ Mao, Prof and Chief of Emergency Medicine, </a:t>
            </a:r>
            <a:r>
              <a:rPr lang="en-US" altLang="zh-CN" sz="14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Ruijing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Hospital, </a:t>
            </a:r>
            <a:r>
              <a:rPr lang="en-US" altLang="zh-CN" sz="14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Jiaotong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University, Shanghai, China</a:t>
            </a:r>
            <a:endParaRPr lang="zh-CN" sz="1400" kern="12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99957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179512" y="433388"/>
            <a:ext cx="8496944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HDIVC on Covid-19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B6767-56A4-41FF-9BA3-8F907857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293096"/>
            <a:ext cx="65" cy="5173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7935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 descr="corresponding author">
            <a:extLst>
              <a:ext uri="{FF2B5EF4-FFF2-40B4-BE49-F238E27FC236}">
                <a16:creationId xmlns:a16="http://schemas.microsoft.com/office/drawing/2014/main" xmlns="" id="{B2B782E0-71C1-4CB7-A56B-40345BC50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862013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Google Shape;545;p86">
            <a:extLst>
              <a:ext uri="{FF2B5EF4-FFF2-40B4-BE49-F238E27FC236}">
                <a16:creationId xmlns:a16="http://schemas.microsoft.com/office/drawing/2014/main" xmlns="" id="{66E3AD31-0DC2-40D7-9877-5480387D085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199"/>
            <a:ext cx="8229600" cy="4395787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kern="12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has been used in different settings in China during this pandemic.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Zhongnan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Hospital, Wuhan University team announced world’s 1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st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HDIVC clinical trial on Covid-19 infection. 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 total of ~40 confirmed Covid-19 patients have been enrolled. HDIVC group received 24,000 mg/day IVC.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 preliminary analysis shows HDIVC group showed significantly improved inflammatory markers and organ function tests. The final data analysis and report are being prepared.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Personal communication on April 6th, 2020 with Dr. ZY Peng, principal investigator of the world’s first HDIVC on Cogi-19 trial, prof and chief of critical medicine, </a:t>
            </a:r>
            <a:r>
              <a:rPr lang="en-US" altLang="zh-CN" sz="14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Zhongnan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Hospital, Wuhan University, Wuhan China.</a:t>
            </a:r>
          </a:p>
        </p:txBody>
      </p:sp>
    </p:spTree>
    <p:extLst>
      <p:ext uri="{BB962C8B-B14F-4D97-AF65-F5344CB8AC3E}">
        <p14:creationId xmlns:p14="http://schemas.microsoft.com/office/powerpoint/2010/main" val="2250338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1043608" y="2693075"/>
            <a:ext cx="6869239" cy="3589207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Shanghai Expert Panel Consensus on Covid-19 Treatment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https://mp.weixin.qq.com/s/bF2YhJKiOfe1yimBc4XwOA</a:t>
            </a:r>
            <a:endParaRPr lang="en-US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Guangdong Expert Panel Consensus on Covid-19 Treatment</a:t>
            </a:r>
            <a:endParaRPr lang="zh-CN" altLang="en-US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http://wsjkw.gd.gov.cn/zwyw_gzdt/content/mpost_2924849.html</a:t>
            </a:r>
            <a:endParaRPr lang="zh-CN" altLang="en-US" sz="20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90318" y="1048334"/>
            <a:ext cx="8229600" cy="1195858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HDIVC Included in the Covid-19 Treatment by Shanghai and Guangdong Province </a:t>
            </a:r>
            <a:endParaRPr lang="zh-CN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3699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251520" y="1340768"/>
            <a:ext cx="8640959" cy="4797427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	A recent large study of 1,444 South Korean army recruits, average age 21.7 years, were divided into 2 groups, VC group received 6,000 mg VC daily.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	At the end of the 30-day training, the VC group showed a 0.8-fold reduction in risks of developing common cold.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Kim et al.,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Vitamin C supplementation reduces the odds of developing a common cold in Republic of Korea Army recruits: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randomised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controlled trial. 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BMJ Mil Health 2020;0:1-7. PMID: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32139409</a:t>
            </a: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Oral VC May Prevent Colds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890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298219" y="1799925"/>
            <a:ext cx="8640959" cy="4797427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 2013 meta-analysis of 29 qualified clinical trials (mostly double blind RCTs) totaling 11,306 subjects, found: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VC 200 mg daily reduces cold duration in adults by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8%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VC 200 mg daily reduces cold duration in children by 14%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VC 1,000 mg - 2,000 mg daily reduces cold duration in children by 18%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Reduced severity of common cold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Better results at 8,000 mg daily or higher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u="sng" dirty="0" err="1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Hemila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H,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Chalker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E.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Vitamin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for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preventing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and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treating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the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common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altLang="zh-CN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cold.</a:t>
            </a:r>
            <a:r>
              <a:rPr lang="zh-CN" altLang="en-US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nn-NO" sz="1400" u="sng" dirty="0">
                <a:hlinkClick r:id="rId3" tooltip="The Cochrane database of systematic review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Cochrane Database Syst Rev.</a:t>
            </a:r>
            <a:r>
              <a:rPr lang="nn-NO" sz="1400" dirty="0"/>
              <a:t> 2013 Jan 31. PMID </a:t>
            </a:r>
            <a:r>
              <a:rPr lang="en-US" sz="1400" dirty="0"/>
              <a:t>23440782</a:t>
            </a:r>
            <a:endParaRPr lang="zh-CN" altLang="en-US" sz="1400" b="1" dirty="0">
              <a:latin typeface="Arial" panose="020B0604020202020204" pitchFamily="34" charset="0"/>
              <a:ea typeface="Corbel" panose="020B0503020204020204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Oral VC Reduces Duration and Symptoms of Colds</a:t>
            </a:r>
            <a:b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</a:br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and May Prevent Colds 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12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827584" y="1196752"/>
            <a:ext cx="7632848" cy="4680520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715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college students, aged 18-32, were divided into 2 groups, test group or control group. Those developed cold symptoms were given: VC in the test group and pain relievers and nasal decongestant in the control group. Those in the test group without symptoms were given VC 1,000 mg 3 times daily. Authors concluded: 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High-dose VC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（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1,000 mg/hour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x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6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hours,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then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followed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by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1,000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mg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3 times daily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，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reduced the cold symptoms by 85%.</a:t>
            </a: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High-dose VC (1,000 mg 3 times daily) also reduced the risks of catching cold.</a:t>
            </a: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2000" b="1" dirty="0">
              <a:solidFill>
                <a:srgbClr val="262626"/>
              </a:solidFill>
              <a:latin typeface="KaiTi" panose="02010609060101010101" charset="-122"/>
              <a:ea typeface="KaiTi" panose="02010609060101010101" charset="-122"/>
              <a:sym typeface="Times New Roman" panose="02020603050405020304"/>
            </a:endParaRPr>
          </a:p>
          <a:p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Gorton HC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, 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Jarvis K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</a:rPr>
              <a:t>.</a:t>
            </a:r>
            <a:r>
              <a:rPr lang="zh-CN" altLang="en-US" sz="1400" u="sng" dirty="0">
                <a:latin typeface="STKaiti" panose="02010600040101010101" pitchFamily="2" charset="-122"/>
                <a:ea typeface="STKaiti" panose="02010600040101010101" pitchFamily="2" charset="-122"/>
              </a:rPr>
              <a:t> 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The effectiveness of vitamin C in preventing and relieving the symptoms of virus-induced respiratory infections. 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5" tooltip="Journal of manipulative and physiological therapeutic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J Manipulative </a:t>
            </a:r>
            <a:r>
              <a:rPr lang="en-US" sz="1400" u="sng" dirty="0" err="1">
                <a:latin typeface="STKaiti" panose="02010600040101010101" pitchFamily="2" charset="-122"/>
                <a:ea typeface="STKaiti" panose="02010600040101010101" pitchFamily="2" charset="-122"/>
                <a:hlinkClick r:id="rId5" tooltip="Journal of manipulative and physiological therapeutic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Physiol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5" tooltip="Journal of manipulative and physiological therapeutic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sz="1400" u="sng" dirty="0" err="1">
                <a:latin typeface="STKaiti" panose="02010600040101010101" pitchFamily="2" charset="-122"/>
                <a:ea typeface="STKaiti" panose="02010600040101010101" pitchFamily="2" charset="-122"/>
                <a:hlinkClick r:id="rId5" tooltip="Journal of manipulative and physiological therapeutic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Ther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5" tooltip="Journal of manipulative and physiological therapeutic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.</a:t>
            </a:r>
            <a:r>
              <a:rPr lang="en-US" sz="1400" dirty="0">
                <a:latin typeface="STKaiti" panose="02010600040101010101" pitchFamily="2" charset="-122"/>
                <a:ea typeface="STKaiti" panose="02010600040101010101" pitchFamily="2" charset="-122"/>
              </a:rPr>
              <a:t> 1999 Oct;22(8):530-3. PMID 10543583</a:t>
            </a:r>
          </a:p>
          <a:p>
            <a:endParaRPr lang="en-US" dirty="0"/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zh-CN" altLang="en-US" b="1" kern="1200" dirty="0">
              <a:solidFill>
                <a:srgbClr val="262626"/>
              </a:solidFill>
              <a:latin typeface="KaiTi" panose="02010609060101010101" charset="-122"/>
              <a:ea typeface="KaiTi" panose="02010609060101010101" charset="-122"/>
              <a:cs typeface="+mn-cs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har char="•"/>
            </a:pPr>
            <a:endParaRPr lang="zh-CN" altLang="en-US" sz="4500" b="1" dirty="0">
              <a:solidFill>
                <a:srgbClr val="262626"/>
              </a:solidFill>
              <a:latin typeface="Arial" panose="020B0604020202020204" pitchFamily="34" charset="0"/>
              <a:ea typeface="Corbel" panose="020B0503020204020204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High-dose Oral VC Reduces Cold symptoms</a:t>
            </a:r>
            <a:endParaRPr lang="zh-CN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444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467544" y="1340768"/>
            <a:ext cx="8352928" cy="5085459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(up to </a:t>
            </a:r>
            <a:r>
              <a:rPr lang="en-US" altLang="zh-CN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1,500 mg/kg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body weight) has been generally well tolerated in clinical trials.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1-9</a:t>
            </a: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 fontAlgn="base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Padayatty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SJ, Sun H, Wang Y, et al.: Vitamin C pharmacokinetics: implications for oral and intravenous use. Ann Intern Med 140 (7): 533-7, 2004. 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Hoffer LJ, Levine M,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Assouline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S, et al.: Phase I clinical trial of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i.v.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ascorbic acid in advanced malignancy. Ann Oncol 19 (11): 1969-74, 2008.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 Q,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Espey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MG, Sun AY, et al.: Pharmacologic doses of ascorbate act as a prooxidant and decrease growth of aggressive tumor xenografts in mice. Proc Natl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Sci U S A 105 (32): 11105-9, 2008. 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Monti DA, Mitchell E,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Bazzan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AJ, et al.: Phase I evaluation of intravenous ascorbic acid in combination with gemcitabine and erlotinib in patients with metastatic pancreatic cancer.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7 (1): e29794, 2012. 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Abou-Jawde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RM, Reed J, Kelly M, et al.: Efficacy and safety results with the combination therapy of arsenic trioxide, dexamethasone, and ascorbic acid in multiple myeloma patients: a phase 2 trial. Med Oncol 23 (2): 263-72, 2006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Berenson JR,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Matous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J, Swift RA, et al.: A phase I/II study of arsenic trioxide/bortezomib/ascorbic acid combination therapy for the treatment of relapsed or refractory multiple myeloma. Clin Cancer Res 13 (6): 1762-8, 2007. 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Qazilbash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MH,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Saliba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RM, Nieto Y, et al.: Arsenic trioxide with ascorbic acid and high-dose melphalan: results of a phase II randomized trial. Biol Blood Marrow Transplant 14 (12): 1401-7, 2008. 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Y, Chapman J, Levine M, et al.: High-dose parenteral ascorbate enhanced chemosensitivity of ovarian cancer and reduced toxicity of chemotherapy. Sci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 6 (222): 222ra18, 2014.</a:t>
            </a:r>
          </a:p>
          <a:p>
            <a:pPr marL="228600" indent="-228600" fontAlgn="base">
              <a:buFont typeface="+mj-lt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High-dose Vitamin C (PDQ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)-Health Professional Version, Feb. 14</a:t>
            </a:r>
            <a:r>
              <a:rPr 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2020. </a:t>
            </a:r>
            <a:r>
              <a:rPr lang="en-US" sz="1200" dirty="0">
                <a:hlinkClick r:id="rId3"/>
              </a:rPr>
              <a:t>https://www.cancer.gov/about-cancer/treatment/cam/hp/vitamin-c-pdq#cit/section_6.1</a:t>
            </a:r>
            <a:endParaRPr lang="zh-CN" altLang="en-US" sz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107504" y="332656"/>
            <a:ext cx="8820472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HDIVC is Safe without Significant Side Effects</a:t>
            </a:r>
            <a:endParaRPr lang="zh-CN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33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899592" y="1223861"/>
            <a:ext cx="7344816" cy="5085459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Renal failure after IVC has been reported occasionally in patients with pre-existing renal disorders.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Patients should be screened for G6PD deficiency. HDIVC should be avoided in Patients with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G6PD deficiency.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2-4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may increase bioavailability of iron, and high doses of IVC are not recommended for patients with hemochromatosis.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5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Padayatty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SJ, Sun AY, Chen Q, et al.: Vitamin C: intravenous use by complementary and alternative medicine practitioners and adverse effects.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PLoS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5 (7): e11414, 2010.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Campbell GD, Steinberg MH, Bower JD: Letter: Ascorbic acid-induced hemolysis in G-6-PD deficiency. Ann Intern Med 82 (6): 810, 1975.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Mehta JB, Singhal SB, Mehta BC: Ascorbic-acid-induced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haemolysis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G-6-PD deficiency. Lancet 336 (8720): 944, 1990. 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Rees DC, Kelsey H, Richards JD: Acute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haemolysis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induced by high dose ascorbic acid in glucose-6-phosphate dehydrogenase deficiency. BMJ 306 (6881): 841-2, 1993.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Barton JC, McDonnell SM, Adams PC, et al.: Management of hemochromatosis. Hemochromatosis Management Working Group. Ann Intern Med 129 (11): 932-9, 1998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endParaRPr lang="zh-CN" altLang="en-US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161764" y="332656"/>
            <a:ext cx="8820472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32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Vit C is Safe without Significant Side Effects</a:t>
            </a:r>
            <a:endParaRPr lang="zh-CN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86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257908" y="744294"/>
            <a:ext cx="8628184" cy="5976664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 marL="285750" indent="-28575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VC’s role in prevention and treatment of common cold was proposed as early as 1971 by Dr. Pauling.</a:t>
            </a:r>
            <a:r>
              <a:rPr lang="en-US" altLang="zh-CN" sz="16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1</a:t>
            </a:r>
            <a:endParaRPr lang="en-US" altLang="zh-CN" sz="16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285750" indent="-28575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Hydrogen peroxide (H</a:t>
            </a:r>
            <a:r>
              <a:rPr lang="en-US" altLang="zh-CN" sz="1600" baseline="-25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2</a:t>
            </a: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O</a:t>
            </a:r>
            <a:r>
              <a:rPr lang="en-US" altLang="zh-CN" sz="1600" baseline="-25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2</a:t>
            </a: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) production of VC upon its oxidation may have direct virucidal effects. </a:t>
            </a:r>
            <a:r>
              <a:rPr lang="en-US" altLang="zh-CN" sz="16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2-6</a:t>
            </a:r>
          </a:p>
          <a:p>
            <a:pPr marL="285750" indent="-28575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Immunomodulation Effects </a:t>
            </a:r>
            <a:r>
              <a:rPr lang="en-US" altLang="zh-CN" sz="16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6-7</a:t>
            </a:r>
            <a:endParaRPr lang="en-US" altLang="zh-CN" sz="16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1200150" lvl="1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Increases neutrophil phagocytosis and chemotaxis</a:t>
            </a:r>
          </a:p>
          <a:p>
            <a:pPr marL="1200150" lvl="1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Increases macrophage migration</a:t>
            </a:r>
          </a:p>
          <a:p>
            <a:pPr marL="1200150" lvl="1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Affects production of interferon</a:t>
            </a:r>
          </a:p>
          <a:p>
            <a:pPr marL="1200150" lvl="1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Enhances T&amp;NK cell proliferation and modulates their functions</a:t>
            </a: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Affects replication of viruses </a:t>
            </a:r>
            <a:r>
              <a:rPr lang="en-US" altLang="zh-CN" sz="16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6-7</a:t>
            </a:r>
            <a:endParaRPr lang="en-US" altLang="zh-CN" sz="16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Powerful antioxidant, can protect cells from oxidative damages during infection from increased oxidative stress. </a:t>
            </a:r>
            <a:r>
              <a:rPr lang="en-US" altLang="zh-CN" sz="16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8-9</a:t>
            </a:r>
            <a:endParaRPr lang="en-US" altLang="zh-CN" sz="16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Pauling L, 1971 PNAS PMID: 4941984</a:t>
            </a:r>
            <a:endParaRPr lang="en-US" altLang="zh-CN" sz="1200" b="1" dirty="0">
              <a:solidFill>
                <a:srgbClr val="262626"/>
              </a:solidFill>
              <a:latin typeface="KaiTi" panose="02010609060101010101" charset="-122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Chen Q et al., 2005 PNAS. PMID: 16157892</a:t>
            </a: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Chen Q et al., 2007 PNAS. PMID: 17502596</a:t>
            </a: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Du J., et al., 2010 Clin Cancer Res. PMID: 20068072</a:t>
            </a: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Sestili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P., et al.,  1996 J </a:t>
            </a: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Pharmacol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Exp </a:t>
            </a: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Ther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. PMID: 8667243</a:t>
            </a: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Verrax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J., et al., 2009 Free </a:t>
            </a: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Radic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Biol Med. PMID 19254759</a:t>
            </a: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Hemila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H, Chalker E. Vitamin C for preventing and treating the common cold. </a:t>
            </a: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Cochcrane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Database Syst Rev 2013;1:CD000980 </a:t>
            </a: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Nabzdyk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CS, et al. 2018 World J </a:t>
            </a: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Crit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Care Med. PMID: 30370227</a:t>
            </a:r>
          </a:p>
          <a:p>
            <a:pPr marL="228600" indent="-2286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altLang="zh-CN" sz="1200" dirty="0" err="1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Hemila</a:t>
            </a:r>
            <a:r>
              <a:rPr lang="en-US" altLang="zh-CN" sz="1200" dirty="0">
                <a:solidFill>
                  <a:srgbClr val="262626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 H 2017 Nutrients PMID 28353648</a:t>
            </a: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Times New Roman" panose="02020603050405020304" pitchFamily="18" charset="0"/>
              <a:ea typeface="KaiTi" panose="02010609060101010101" charset="-122"/>
              <a:cs typeface="Times New Roman" panose="02020603050405020304" pitchFamily="18" charset="0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zh-CN" altLang="en-US" b="1" kern="1200" dirty="0">
              <a:solidFill>
                <a:srgbClr val="262626"/>
              </a:solidFill>
              <a:latin typeface="KaiTi" panose="02010609060101010101" charset="-122"/>
              <a:ea typeface="KaiTi" panose="02010609060101010101" charset="-122"/>
              <a:cs typeface="+mn-cs"/>
              <a:sym typeface="Times New Roman" panose="02020603050405020304"/>
            </a:endParaRPr>
          </a:p>
          <a:p>
            <a:pPr marL="457200" indent="-4572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har char="•"/>
            </a:pPr>
            <a:r>
              <a:rPr lang="zh-CN" altLang="en-US" sz="4500" b="1" dirty="0">
                <a:solidFill>
                  <a:srgbClr val="262626"/>
                </a:solidFill>
                <a:latin typeface="Arial" panose="020B0604020202020204" pitchFamily="34" charset="0"/>
                <a:ea typeface="Corbel" panose="020B0503020204020204"/>
                <a:cs typeface="+mn-cs"/>
                <a:sym typeface="Corbel" panose="020B0503020204020204"/>
              </a:rPr>
              <a:t> </a:t>
            </a: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1431" y="138500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400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Mechanisms of VC’s Anti-Viral and Anti-Inflammatory Effects</a:t>
            </a:r>
            <a:endParaRPr lang="zh-CN" alt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FDAFB39-06A5-4EED-B87F-467787C1D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38499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44862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539552" y="620688"/>
            <a:ext cx="7920880" cy="5688632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Conflict of Interest Disclosure</a:t>
            </a:r>
            <a:endParaRPr lang="en-US" altLang="zh-CN" sz="3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3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I have nothing to disclose.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Disclaimers: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3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The opinions expressed in this talk purely represent that of mine and of the International Society for Orthomolecular Medicine (ISOM) and do not represent that of the NIH.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3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Thanks</a:t>
            </a:r>
            <a:r>
              <a:rPr lang="en-US" altLang="zh-CN" sz="3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to Drs. Dan Xi</a:t>
            </a:r>
            <a:r>
              <a:rPr lang="zh-CN" altLang="en-US" sz="3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，</a:t>
            </a:r>
            <a:r>
              <a:rPr lang="en-US" altLang="zh-CN" sz="3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Farrah Zia</a:t>
            </a:r>
            <a:r>
              <a:rPr lang="zh-CN" altLang="en-US" sz="3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，</a:t>
            </a:r>
            <a:r>
              <a:rPr lang="en-US" altLang="zh-CN" sz="3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and Terry Moody at the NIH for organizing this Speaker Series and for inviting me.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3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3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xmlns="" id="{2BF08E9A-616E-4293-A7EF-E96D54EC75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xmlns="" id="{9E1105B6-7AA1-4367-A3E8-3B81C831F8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56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467544" y="1556792"/>
            <a:ext cx="8352928" cy="4464495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European Food Safety Authority (EFSA) concluded that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1. A </a:t>
            </a:r>
            <a:r>
              <a:rPr lang="en-US" altLang="zh-CN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cause and effect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relationship between the dietary intake of vitamin C and contribution to the normal function of the immune system has been established.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+mn-ea"/>
                <a:ea typeface="+mn-ea"/>
                <a:cs typeface="+mn-cs"/>
                <a:sym typeface="Corbel" panose="020B0503020204020204"/>
              </a:rPr>
              <a:t>Article 14 of the Regulation (EC) NO 1924/2006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EFSA Officially Endorses these VC Effects (1)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594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323528" y="1484783"/>
            <a:ext cx="8496944" cy="4824537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European Food Safety Authority (EFSA) concluded that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2. In persons exposed to severe physical stress, it has been established that regular vitamin C intake above 200 mg/d exerts a </a:t>
            </a:r>
            <a:r>
              <a:rPr lang="en-US" altLang="zh-CN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cause and effect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relationship with</a:t>
            </a:r>
          </a:p>
          <a:p>
            <a:pPr marL="1085850" lvl="1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the protection of DNA</a:t>
            </a:r>
          </a:p>
          <a:p>
            <a:pPr marL="1085850" lvl="1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proteins and lipids from oxidative damage </a:t>
            </a:r>
          </a:p>
          <a:p>
            <a:pPr marL="1085850" lvl="1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normal collagen formation</a:t>
            </a:r>
            <a:endParaRPr lang="en-US" altLang="zh-CN" sz="16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 marL="1085850" lvl="1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normal function of the nervous system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 marL="1085850" lvl="1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normal function of the immune system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EFSA Journal 2009; 7(9):1226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EFSA Officially Endorses these VC Effects (2)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72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251520" y="490314"/>
            <a:ext cx="8640960" cy="5423050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 percentage of Covid-19 infection develops into pneumonia, ALI/ARDS, sepsis and death.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ALI and ARDS are nonspecific pathologies caused by cytokine storm/significantly increased oxidative stress.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has immune boosting effects and probably direct virucidal effects.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seems to prevent pneumonia and reduce pneumonia severity.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seems to improve ARDS and sepsis and reduce ARDS/Sepsis related mortality.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is safe without significant side effects in doses up to 1,500 mg/kg body weight. The doses used for pneumonia, sepsis and ARDDS are often lower.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is a promising non-specific anti-viral as well as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therapeutic agent for oxidative stress induced ARDS.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Given VC’s safety profile and its nonspecific antiviral effect and its role in oxidative stress induced ARDS, further research is warranted to establish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VC as a universal and nonspecific agent in the prevention and treatment of Covid-19 and future epidemics/pandemics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.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251520" y="26985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Summary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B14DB42-3295-4E9B-BCA3-A029E7D3C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462"/>
            <a:ext cx="2926086" cy="8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5172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179512" y="836712"/>
            <a:ext cx="8640960" cy="5423050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I asked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in my article in the journal of Medicine in Drug Discovery (Mar 26, 2020).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Can early and high intravenous dose of vitamin C prevent and treat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coronarvirus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disease 2019 (COVID-19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）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? 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My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answer is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YES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. 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Early and Large Dose VC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is the key to prevention and treatment of Covid-19.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Richard Z. Cheng. Can early and high intravenous dose of vitamin C prevent and treat </a:t>
            </a:r>
            <a:r>
              <a:rPr lang="en-US" altLang="zh-CN" sz="14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coronarvirus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disease 2019 (COVID-19</a:t>
            </a:r>
            <a:r>
              <a:rPr lang="zh-CN" altLang="en-US" sz="14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）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?  Medicine in Drug Discovery. Mar. 26</a:t>
            </a:r>
            <a:r>
              <a:rPr lang="en-US" altLang="zh-CN" sz="14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th</a:t>
            </a: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, 2020. https://www.sciencedirect.com/science/article/pii/S2590098620300154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251520" y="26985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Summary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B14DB42-3295-4E9B-BCA3-A029E7D3CD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462"/>
            <a:ext cx="2926086" cy="8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929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463864" y="811607"/>
            <a:ext cx="8011935" cy="5616624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Thanks to Drs.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Mingwei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Wang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（王明伟）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,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Enqiang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Mao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（毛恩强）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,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Zhiyong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Peng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（彭志勇）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, Sheng Wang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（王胜）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,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Dengfeng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Gao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（高登峰），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Guangling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 Guo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（郭广玲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), Hua Zhou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（周华），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Lihong Fang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（范理宏）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and the International IVC Medical Support Team: Drs.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Hanping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Shi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（石汉平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)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，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Qi Chen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（陈琪），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Hong Zhang</a:t>
            </a:r>
            <a:r>
              <a:rPr lang="zh-CN" alt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（张鴻），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Atsuo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Yanagisawa, Andrew Saul and Tom Levy and many others for the collective efforts of information sharing, promotion and education of HDIVC in our fight against Covid-19 in China.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This presentation is a collective effort from the many doctors, scientists at the </a:t>
            </a:r>
            <a:r>
              <a:rPr lang="en-US" altLang="zh-CN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International Society of Orthomolecular Medicine (ISOM)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and its </a:t>
            </a:r>
            <a:r>
              <a:rPr lang="en-US" altLang="zh-CN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Orthomolecular Medicine News Service (OMNS)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editorial board. These scholars have been tirelessly and unselfishly discussing the scientific evidence of vitamin C, educating the public and the healthcare professionals of vitamin C and other natural or orthomolecular molecules, in the global fight against Covid-19.</a:t>
            </a: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 algn="ctr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www.ISOM.ca</a:t>
            </a:r>
            <a:endParaRPr lang="en-US" altLang="zh-CN" sz="2000" dirty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 algn="ctr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www.OrthoMolecular.org</a:t>
            </a:r>
            <a:endParaRPr lang="zh-CN" altLang="en-US" sz="2000" u="sng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246199" y="0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Acknowledgement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60E7404-9D8C-4AFA-953E-F02984DEFB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462"/>
            <a:ext cx="2926086" cy="8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224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11209"/>
            <a:ext cx="8208912" cy="1440160"/>
          </a:xfrm>
        </p:spPr>
        <p:txBody>
          <a:bodyPr/>
          <a:lstStyle/>
          <a:p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EA6A423-B86C-4884-BC10-085450F244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72" y="1196752"/>
            <a:ext cx="2641414" cy="4077072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C0713B0D-66EC-43E2-97E0-202261A7B0AF}"/>
              </a:ext>
            </a:extLst>
          </p:cNvPr>
          <p:cNvSpPr txBox="1">
            <a:spLocks/>
          </p:cNvSpPr>
          <p:nvPr/>
        </p:nvSpPr>
        <p:spPr>
          <a:xfrm>
            <a:off x="3157440" y="1655730"/>
            <a:ext cx="5544616" cy="396044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Richard Z. Cheng, 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M.D., Ph.D.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www.DrWLC.com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www.DrWLC.com/China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richzc@gmail.com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1(803)233.3420 (USA)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173-1716-9336 (China)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28BEE87-4353-4FC5-A991-CC5B0F4A8B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8462"/>
            <a:ext cx="2926086" cy="85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643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765920" y="1268760"/>
            <a:ext cx="7787208" cy="4680395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Covid-19 primarily affects the respiratory system, causing pneumonia, some of whom may develop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acute lung injury (ALI)/acute respiratory distress syndrome (ARDS), sepsis, septic shock &amp; multi-organ failure.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1-2</a:t>
            </a:r>
            <a:endParaRPr lang="en-US" altLang="zh-CN" sz="2000" baseline="30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Acute Lung Injury (ALI)/Acute Respiratory Distress Syndrome (ARDS) (17%); 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3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Requiring mechanical ventilation (4%) ; 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3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And septic shock (~4%). 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3</a:t>
            </a:r>
            <a:endParaRPr lang="en-US" altLang="zh-CN" sz="2000" b="1" baseline="30000" dirty="0">
              <a:solidFill>
                <a:srgbClr val="262626"/>
              </a:solidFill>
              <a:latin typeface="+mn-ea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1. Peng ZY et al. Vitamin C infusion for the treatment of severe 2019-nCov infected pneumonia.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https://www.clinicaltrials.gov/ct2/show/NCT04264533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2. Wang, D. et al. Clinical Characteristics of 138 Hospitalized Patients With 2019 Novel Coronavirus-Infected Pneumonia in Wuhan, China. JAMA, 323 (2020).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3. Chen, N. et al. Epidemiological and clinical characteristics of 99 cases of 2019 novel coronavirus pneumonia in Wuhan, China: a descriptive study. Lancet, 395 (2020)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3528" y="332255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36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Key Pathologies of Covid-19</a:t>
            </a:r>
            <a:endParaRPr lang="zh-CN" alt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45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735457" y="1628800"/>
            <a:ext cx="7787208" cy="4680395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ALI, ARDS, and sepsis </a:t>
            </a:r>
            <a:r>
              <a:rPr lang="en-US" altLang="zh-CN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are nonspecific pathologies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shared by many viral infections including Covid-19 infection and other pathogens. Cytokine storm or increased oxidative stress is the key underlying common mechanism. Therapeutic agents, primarily antioxidants, including prototypical vitamin C, targeting increased oxidative stress/cytokine storm holds promises.</a:t>
            </a:r>
            <a:endParaRPr lang="en-US" altLang="zh-CN" sz="20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en-US" altLang="zh-CN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 marL="342900" indent="-342900">
              <a:buAutoNum type="arabi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Christoph S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Nabzdyk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Edward A Bittner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Vitamin C in the critically ill - indications and controversies.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World J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Crit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Care Med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2018 Oct 16; 7(5): 52–61. PMID: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30370227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Peng ZY et al. Vitamin C infusion for the treatment of severe 2019-nCov infected pneumonia.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https://www.clinicaltrials.gov/ct2/show/NCT04264533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Markos G. Kashiouris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1,*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Michael L’Heureux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Casey A. Cable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Bernard J. Fisher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Stefan W. Leichtle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Alpha A. Fowler</a:t>
            </a:r>
            <a:r>
              <a:rPr lang="en-US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Emerging Role of Vitamin C as a Treatment for Sepsis.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Nutrients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2020 Feb; 12(2): 292. PMID: 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31978969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Cheng RZ. Can early and high intravenous dose of vitamin C prevent and treat coronavirus disease 2019 (COVID-19)? Medicine in Drug Discovery. Available online 26 March 2020, 100028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16" tooltip="Persistent link using digital object identifier"/>
              </a:rPr>
              <a:t>https://doi.org/10.1016/j.medidd.2020.100028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zh-CN" altLang="en-US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3528" y="332255"/>
            <a:ext cx="8229600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30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Increased Oxidative Stress/</a:t>
            </a:r>
            <a:br>
              <a:rPr lang="en-US" altLang="zh-CN" sz="30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</a:br>
            <a:r>
              <a:rPr lang="en-US" altLang="zh-CN" sz="30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Cytokine Storm Underlying ALI/ARDS</a:t>
            </a:r>
            <a:endParaRPr lang="zh-CN" altLang="en-US" sz="3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07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355059" y="764704"/>
            <a:ext cx="8496944" cy="6192688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i="1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Vitamin C deficiency 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is common among patients with acute and chronic diseases.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1-5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40% ICU patients with septic shock have blood VC levels approaching zero, diagnostic of scurvy (&lt;11.3 umol/L), 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</a:t>
            </a:r>
          </a:p>
          <a:p>
            <a:pPr marL="1085850" lvl="1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with the remainder of ICU sepsis patients have hypovitaminosis C (&lt;23 umol/L).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1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~50% non-septic ICU patients also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have hypovitaminosis C.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1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Low plasma VC levels are associated with more severe organ failure and increased mortality.</a:t>
            </a:r>
            <a:r>
              <a:rPr lang="en-US" altLang="zh-CN" sz="2000" baseline="30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 6</a:t>
            </a: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1400" dirty="0">
              <a:solidFill>
                <a:srgbClr val="262626"/>
              </a:solidFill>
              <a:latin typeface="+mn-ea"/>
              <a:ea typeface="+mn-ea"/>
              <a:cs typeface="+mn-cs"/>
              <a:sym typeface="Corbel" panose="020B0503020204020204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AC, et al. Hypovitaminosis C and vitamin C deficiency in critically ill patients despite recommended enteral and parenteral intakes. </a:t>
            </a:r>
            <a:r>
              <a:rPr lang="en-US" sz="1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 tooltip="Critical care (London, England)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Crit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Critical care (London, England)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 Care.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2017 Dec 11;21(1):300.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10.1186/s13054-017-1891-y. PMID 29228951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Borrelli E et al., Plasma concentrations of cytokines, their soluble receptors, and antioxidant vitamins can predict the development of multiple organ failure in patients at risk. </a:t>
            </a:r>
            <a:r>
              <a:rPr lang="en-US" sz="1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 tooltip="Critical care medicine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Crit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Critical care medicine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Care Med.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1996 Mar;24(3):392-7. PMID 8625625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Victor VM, et al. Changes in the ascorbic acid levels of peritoneal lymphocytes and macrophages of mice with endotoxin-induced oxidative stress.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Free radical research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 </a:t>
            </a:r>
            <a:r>
              <a:rPr lang="en-US" sz="1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 tooltip="Free radical research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Radic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Free radical research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Res.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2001 Dec;35(6):907-16 PMID 11811541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Nutrition (Burbank, Los Angeles County, Calif.)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Evans-</a:t>
            </a:r>
            <a:r>
              <a:rPr lang="en-US" sz="12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6" tooltip="Nutrition (Burbank, Los Angeles County, Calif.)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Olders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Nutrition (Burbank, Los Angeles County, Calif.)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, R et al. Nutrition.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Metabolic origin of hypovitaminosis C in acutely hospitalized patients. 2010 Nov-Dec;26(11-12):1070-4.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10.1016/j.nut.2009.08.015.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Epub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2009 Dec 16. PMID 20018480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Paul E.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Marik</a:t>
            </a:r>
            <a:r>
              <a:rPr lang="en-US" altLang="en-US" sz="1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 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Michael H. Hooper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Doctor—your septic patients have 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scurvy!</a:t>
            </a:r>
            <a:r>
              <a:rPr lang="en-US" altLang="en-US" sz="1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Crit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Care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2018; 22: 23. PMID: </a:t>
            </a: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29378661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Grooth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Spoeistra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 Man AM,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Oudermans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-van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Straaten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HM. Early plasma vitamin C concentration, organ dysfunction and ICU mortality. Intensive Care Med. 2014;40:S199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zh-CN" altLang="en-US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96944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VC Deficiency, a Key Finding of ICU Patients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B6767-56A4-41FF-9BA3-8F907857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293096"/>
            <a:ext cx="65" cy="5173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7935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 descr="corresponding author">
            <a:extLst>
              <a:ext uri="{FF2B5EF4-FFF2-40B4-BE49-F238E27FC236}">
                <a16:creationId xmlns:a16="http://schemas.microsoft.com/office/drawing/2014/main" xmlns="" id="{B2B782E0-71C1-4CB7-A56B-40345BC50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862013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774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831850" y="1412776"/>
            <a:ext cx="7272808" cy="4464496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148 animal studies show VC can alleviate or prevent bacterial, viral and protozoan infections.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VC cuts the risks of colds by 50% in physically active adults, although this is not always observed in the general population.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2 RCTs show a dose-dependent response in the therapeutic effects of VC in common colds.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 RCTs found VC can prevent pneumonia.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2 RCTs found VC improve pneumonia treatment.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 RCT found VC beneficial in the treatment of tetanus.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000" u="sng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r>
              <a:rPr lang="en-US" sz="1400" u="sng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Hemilä</a:t>
            </a:r>
            <a:r>
              <a:rPr lang="en-US" sz="14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</a:t>
            </a:r>
            <a:r>
              <a:rPr lang="en-US" sz="1400" dirty="0"/>
              <a:t>.</a:t>
            </a:r>
            <a:r>
              <a:rPr lang="en-US" sz="1400" u="sng" dirty="0"/>
              <a:t> </a:t>
            </a:r>
            <a:r>
              <a:rPr lang="en-US" sz="1400" u="sng" dirty="0">
                <a:hlinkClick r:id="rId4" tooltip="Nutrients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Nutrients.</a:t>
            </a:r>
            <a:r>
              <a:rPr lang="en-US" sz="1400" dirty="0"/>
              <a:t> 2017 Mar 29;9(4). </a:t>
            </a:r>
            <a:r>
              <a:rPr lang="en-US" sz="1400" dirty="0" err="1"/>
              <a:t>pii</a:t>
            </a:r>
            <a:r>
              <a:rPr lang="en-US" sz="1400" dirty="0"/>
              <a:t>: E339. </a:t>
            </a:r>
            <a:r>
              <a:rPr lang="en-US" sz="1400" dirty="0" err="1"/>
              <a:t>doi</a:t>
            </a:r>
            <a:r>
              <a:rPr lang="en-US" sz="1400" dirty="0"/>
              <a:t>: 10.3390/nu9040339. Vitamin C and Infections.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zh-CN" altLang="en-US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251520" y="343077"/>
            <a:ext cx="8496944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High-Dose IVC Prevents and Improves Pneumonia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B6767-56A4-41FF-9BA3-8F907857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293096"/>
            <a:ext cx="65" cy="5173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7935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 descr="corresponding author">
            <a:extLst>
              <a:ext uri="{FF2B5EF4-FFF2-40B4-BE49-F238E27FC236}">
                <a16:creationId xmlns:a16="http://schemas.microsoft.com/office/drawing/2014/main" xmlns="" id="{B2B782E0-71C1-4CB7-A56B-40345BC50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862013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222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935596" y="1700808"/>
            <a:ext cx="7272808" cy="3672408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High-dose IV Vit C (HDIVC) has been used in the treatment of pneumonia, sepsis and ARDS successfully. A recent meta-analysis pooled the data from 9 qualified trials and the analysis found strong evidence that HDIVC improves patient outcome: 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shortens patients time on mechanical ventilation by 14% to 25% (when VC dose is 1,000 mg – 6,000 mg).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sz="14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Hemilä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Journal of intensive care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J Intensive Care.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2020 Feb 7;8:15.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10.1186/s40560-020-0432-y.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eCollection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2020. Vitamin C may reduce the duration of mechanical ventilation in critically ill patients: a meta-regression analysis. 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PMID 32047636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zh-CN" altLang="en-US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179512" y="519113"/>
            <a:ext cx="8496944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High-Dose IVC Shortens Mechanical Ventilation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B6767-56A4-41FF-9BA3-8F907857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293096"/>
            <a:ext cx="65" cy="5173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7935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 descr="corresponding author">
            <a:extLst>
              <a:ext uri="{FF2B5EF4-FFF2-40B4-BE49-F238E27FC236}">
                <a16:creationId xmlns:a16="http://schemas.microsoft.com/office/drawing/2014/main" xmlns="" id="{B2B782E0-71C1-4CB7-A56B-40345BC50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862013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1387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935596" y="1700808"/>
            <a:ext cx="7272808" cy="3672408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A 2014 study found very low plasma VC levels, approaching scurvy levels. HDIVC at 200 mg/kg body weight showed a dose-dependent effect of preventing multi-organ failure.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HDIVC group showed plasma VC levels of 3 mM/L on day 4, more than 40 times the average plasma VC level (~70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uM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/L for people on balanced diet. For scurvy, VC &lt; 11.3 </a:t>
            </a:r>
            <a:r>
              <a:rPr lang="en-US" altLang="zh-CN" sz="2000" dirty="0" err="1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uM</a:t>
            </a: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/L). 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altLang="zh-CN" sz="2000" dirty="0">
              <a:solidFill>
                <a:srgbClr val="262626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  <a:p>
            <a:r>
              <a:rPr lang="en-US" sz="14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Vincent JL</a:t>
            </a:r>
            <a:r>
              <a:rPr lang="en-US" sz="1400" baseline="30000" dirty="0"/>
              <a:t>1</a:t>
            </a:r>
            <a:r>
              <a:rPr lang="en-US" sz="1400" dirty="0"/>
              <a:t>, </a:t>
            </a:r>
            <a:r>
              <a:rPr lang="en-US" sz="14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Moreno R</a:t>
            </a:r>
            <a:r>
              <a:rPr lang="en-US" sz="1400" dirty="0"/>
              <a:t>, </a:t>
            </a:r>
            <a:r>
              <a:rPr lang="en-US" sz="1400" u="sng" dirty="0" err="1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Takala</a:t>
            </a:r>
            <a:r>
              <a:rPr lang="en-US" sz="14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J</a:t>
            </a:r>
            <a:r>
              <a:rPr lang="en-US" sz="1400" dirty="0"/>
              <a:t>, </a:t>
            </a:r>
            <a:r>
              <a:rPr lang="en-US" sz="1400" u="sng" dirty="0" err="1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Willatts</a:t>
            </a:r>
            <a:r>
              <a:rPr lang="en-US" sz="14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S</a:t>
            </a:r>
            <a:r>
              <a:rPr lang="en-US" sz="1400" dirty="0"/>
              <a:t>, </a:t>
            </a:r>
            <a:r>
              <a:rPr lang="en-US" sz="14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De </a:t>
            </a:r>
            <a:r>
              <a:rPr lang="en-US" sz="1400" u="sng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Mendonça</a:t>
            </a:r>
            <a:r>
              <a:rPr lang="en-US" sz="14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A</a:t>
            </a:r>
            <a:r>
              <a:rPr lang="en-US" sz="1400" dirty="0"/>
              <a:t>, </a:t>
            </a:r>
            <a:r>
              <a:rPr lang="en-US" sz="1400" u="sng" dirty="0" err="1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Bruining</a:t>
            </a:r>
            <a:r>
              <a:rPr lang="en-US" sz="140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</a:t>
            </a:r>
            <a:r>
              <a:rPr lang="en-US" sz="1400" dirty="0"/>
              <a:t>, </a:t>
            </a:r>
            <a:r>
              <a:rPr lang="en-US" sz="1400" u="sng" dirty="0"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Reinhart CK</a:t>
            </a:r>
            <a:r>
              <a:rPr lang="en-US" sz="1400" dirty="0"/>
              <a:t>, </a:t>
            </a:r>
            <a:r>
              <a:rPr lang="en-US" sz="1400" u="sng" dirty="0"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Suter PM</a:t>
            </a:r>
            <a:r>
              <a:rPr lang="en-US" sz="1400" dirty="0"/>
              <a:t>, </a:t>
            </a:r>
            <a:r>
              <a:rPr lang="en-US" sz="1400" u="sng" dirty="0">
                <a:hlinkClick r:id="rId11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Thijs LG</a:t>
            </a:r>
            <a:r>
              <a:rPr lang="en-US" sz="1400" dirty="0"/>
              <a:t>. The SOFA (Sepsis-related Organ Failure Assessment) score to describe organ dysfunction/failure. On behalf of the Working Group on Sepsis-Related Problems of the European Society of Intensive Care Medicine. </a:t>
            </a:r>
            <a:r>
              <a:rPr lang="en-US" sz="1400" u="sng" dirty="0">
                <a:hlinkClick r:id="rId12" tooltip="Intensive care medicine.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Intensive Care Med.</a:t>
            </a:r>
            <a:r>
              <a:rPr lang="en-US" sz="1400" dirty="0"/>
              <a:t> 1996 Jul;22(7):707-10.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zh-CN" altLang="en-US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179512" y="519113"/>
            <a:ext cx="8496944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High-Dose IVC Prevents Multi-Organ Failure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B6767-56A4-41FF-9BA3-8F907857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293096"/>
            <a:ext cx="65" cy="5173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7935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 descr="corresponding author">
            <a:extLst>
              <a:ext uri="{FF2B5EF4-FFF2-40B4-BE49-F238E27FC236}">
                <a16:creationId xmlns:a16="http://schemas.microsoft.com/office/drawing/2014/main" xmlns="" id="{B2B782E0-71C1-4CB7-A56B-40345BC50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862013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612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Google Shape;545;p86"/>
          <p:cNvSpPr txBox="1">
            <a:spLocks noGrp="1"/>
          </p:cNvSpPr>
          <p:nvPr>
            <p:ph idx="1"/>
          </p:nvPr>
        </p:nvSpPr>
        <p:spPr>
          <a:xfrm>
            <a:off x="557554" y="1556792"/>
            <a:ext cx="8028892" cy="4079155"/>
          </a:xfrm>
          <a:noFill/>
          <a:ln>
            <a:noFill/>
          </a:ln>
        </p:spPr>
        <p:txBody>
          <a:bodyPr wrap="square" lIns="68575" tIns="34275" rIns="68575" bIns="34275" anchor="t"/>
          <a:lstStyle/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262626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Corbel" panose="020B0503020204020204"/>
              </a:rPr>
              <a:t>The first HDIVC on ARDS trial was reported in 1989 where 32 patients were divided into 2 groups, 16 each. HDIVC group received VC 1,000 mg + NAC + Selenium + Vit E, every 6 hours.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HDIVC group showed a 47% reduction in mortality. The mortality in the HDIVC group was 37%, compared to 71% in the control group.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sz="2000" dirty="0">
                <a:solidFill>
                  <a:srgbClr val="26262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rbel" panose="020B0503020204020204"/>
              </a:rPr>
              <a:t>A 2016 study of 96 septic patients showed HDIVC (6,000 mg VC + hydrocortisone + thiamine cut the mortality by 31.9%.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endParaRPr lang="en-US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1.Sawyer M.A.J., Mike J.J.,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Chavin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K., Marino P.L. Antioxidant therapy and survival in ARDS. Crit. Care Med. 1989;17:S153.</a:t>
            </a:r>
            <a:endParaRPr lang="en-US" sz="2000" dirty="0">
              <a:solidFill>
                <a:srgbClr val="262626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rbel" panose="020B0503020204020204"/>
            </a:endParaRPr>
          </a:p>
          <a:p>
            <a:pPr>
              <a:lnSpc>
                <a:spcPct val="90000"/>
              </a:lnSpc>
              <a:spcBef>
                <a:spcPts val="750"/>
              </a:spcBef>
              <a:spcAft>
                <a:spcPct val="0"/>
              </a:spcAft>
            </a:pPr>
            <a:r>
              <a:rPr lang="en-US" altLang="zh-CN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2. </a:t>
            </a:r>
            <a:r>
              <a:rPr lang="en-US" altLang="zh-CN" sz="1400" u="sng" dirty="0" err="1">
                <a:latin typeface="STKaiti" panose="02010600040101010101" pitchFamily="2" charset="-122"/>
                <a:ea typeface="STKaiti" panose="0201060004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Marik</a:t>
            </a:r>
            <a:r>
              <a:rPr lang="en-US" altLang="zh-CN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P, et al. </a:t>
            </a:r>
            <a:r>
              <a:rPr lang="en-US" sz="1400" u="sng" dirty="0">
                <a:latin typeface="STKaiti" panose="02010600040101010101" pitchFamily="2" charset="-122"/>
                <a:ea typeface="STKaiti" panose="02010600040101010101" pitchFamily="2" charset="-12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Hydrocortisone, Vitamin C, and Thiamine for the Treatment of Severe Sepsis and Septic Shock. 2017. Chest PMID: 27940189 </a:t>
            </a: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itchFamily="34" charset="0"/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AutoNum type="arabicPeriod"/>
            </a:pPr>
            <a:endParaRPr lang="zh-CN" altLang="en-US" sz="14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Corbel" panose="020B0503020204020204"/>
            </a:endParaRPr>
          </a:p>
        </p:txBody>
      </p:sp>
      <p:sp>
        <p:nvSpPr>
          <p:cNvPr id="19458" name="标题 2"/>
          <p:cNvSpPr>
            <a:spLocks noGrp="1"/>
          </p:cNvSpPr>
          <p:nvPr>
            <p:ph type="title"/>
          </p:nvPr>
        </p:nvSpPr>
        <p:spPr>
          <a:xfrm>
            <a:off x="179512" y="433388"/>
            <a:ext cx="8496944" cy="857250"/>
          </a:xfrm>
          <a:noFill/>
          <a:ln>
            <a:noFill/>
          </a:ln>
        </p:spPr>
        <p:txBody>
          <a:bodyPr anchor="t"/>
          <a:lstStyle/>
          <a:p>
            <a:r>
              <a:rPr lang="en-US" altLang="zh-CN" sz="2800" b="1" dirty="0">
                <a:solidFill>
                  <a:srgbClr val="0070C0"/>
                </a:solidFill>
                <a:latin typeface="Times New Roman" panose="02020603050405020304" pitchFamily="18" charset="0"/>
                <a:ea typeface="KaiTi" panose="02010609060101010101" charset="-122"/>
                <a:cs typeface="Times New Roman" panose="02020603050405020304" pitchFamily="18" charset="0"/>
                <a:sym typeface="Times New Roman" panose="02020603050405020304"/>
              </a:rPr>
              <a:t>HDIVC Reduces ARDS Mortality</a:t>
            </a:r>
            <a:endParaRPr lang="zh-CN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391B6767-56A4-41FF-9BA3-8F907857E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4293096"/>
            <a:ext cx="65" cy="51737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7935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0" descr="corresponding author">
            <a:extLst>
              <a:ext uri="{FF2B5EF4-FFF2-40B4-BE49-F238E27FC236}">
                <a16:creationId xmlns:a16="http://schemas.microsoft.com/office/drawing/2014/main" xmlns="" id="{B2B782E0-71C1-4CB7-A56B-40345BC50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862013"/>
            <a:ext cx="6667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977267"/>
      </p:ext>
    </p:extLst>
  </p:cSld>
  <p:clrMapOvr>
    <a:masterClrMapping/>
  </p:clrMapOvr>
</p:sld>
</file>

<file path=ppt/theme/theme1.xml><?xml version="1.0" encoding="utf-8"?>
<a:theme xmlns:a="http://schemas.openxmlformats.org/drawingml/2006/main" name="gray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gray-template</Template>
  <TotalTime>5214</TotalTime>
  <Words>2431</Words>
  <Application>Microsoft Office PowerPoint</Application>
  <PresentationFormat>On-screen Show (4:3)</PresentationFormat>
  <Paragraphs>255</Paragraphs>
  <Slides>25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gray-template</vt:lpstr>
      <vt:lpstr>2_Office Theme</vt:lpstr>
      <vt:lpstr>PowerPoint Presentation</vt:lpstr>
      <vt:lpstr>PowerPoint Presentation</vt:lpstr>
      <vt:lpstr>Key Pathologies of Covid-19</vt:lpstr>
      <vt:lpstr>Increased Oxidative Stress/ Cytokine Storm Underlying ALI/ARDS</vt:lpstr>
      <vt:lpstr>VC Deficiency, a Key Finding of ICU Patients</vt:lpstr>
      <vt:lpstr>High-Dose IVC Prevents and Improves Pneumonia</vt:lpstr>
      <vt:lpstr>High-Dose IVC Shortens Mechanical Ventilation</vt:lpstr>
      <vt:lpstr>High-Dose IVC Prevents Multi-Organ Failure</vt:lpstr>
      <vt:lpstr>HDIVC Reduces ARDS Mortality</vt:lpstr>
      <vt:lpstr>PowerPoint Presentation</vt:lpstr>
      <vt:lpstr>HDIVC on Covid-19</vt:lpstr>
      <vt:lpstr>HDIVC on Covid-19</vt:lpstr>
      <vt:lpstr>HDIVC Included in the Covid-19 Treatment by Shanghai and Guangdong Province </vt:lpstr>
      <vt:lpstr>Oral VC May Prevent Colds</vt:lpstr>
      <vt:lpstr>Oral VC Reduces Duration and Symptoms of Colds and May Prevent Colds </vt:lpstr>
      <vt:lpstr>High-dose Oral VC Reduces Cold symptoms</vt:lpstr>
      <vt:lpstr>HDIVC is Safe without Significant Side Effects</vt:lpstr>
      <vt:lpstr>Vit C is Safe without Significant Side Effects</vt:lpstr>
      <vt:lpstr>Mechanisms of VC’s Anti-Viral and Anti-Inflammatory Effects</vt:lpstr>
      <vt:lpstr>EFSA Officially Endorses these VC Effects (1)</vt:lpstr>
      <vt:lpstr>EFSA Officially Endorses these VC Effects (2)</vt:lpstr>
      <vt:lpstr>Summary</vt:lpstr>
      <vt:lpstr>Summary</vt:lpstr>
      <vt:lpstr>Acknowledgement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Ding</dc:creator>
  <cp:lastModifiedBy>Andrew</cp:lastModifiedBy>
  <cp:revision>116</cp:revision>
  <dcterms:created xsi:type="dcterms:W3CDTF">2020-03-30T04:00:16Z</dcterms:created>
  <dcterms:modified xsi:type="dcterms:W3CDTF">2020-04-08T08:16:23Z</dcterms:modified>
</cp:coreProperties>
</file>